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67" r:id="rId4"/>
    <p:sldId id="265" r:id="rId5"/>
    <p:sldId id="266" r:id="rId6"/>
    <p:sldId id="264" r:id="rId7"/>
    <p:sldId id="263" r:id="rId8"/>
    <p:sldId id="269" r:id="rId9"/>
    <p:sldId id="270" r:id="rId10"/>
    <p:sldId id="271" r:id="rId11"/>
    <p:sldId id="272" r:id="rId12"/>
    <p:sldId id="273" r:id="rId13"/>
    <p:sldId id="258" r:id="rId14"/>
    <p:sldId id="268" r:id="rId15"/>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FFD0DBE-5BFA-45E4-B737-C6B9954476FB}" type="datetimeFigureOut">
              <a:rPr lang="sv-SE" smtClean="0"/>
              <a:t>2017-01-12</a:t>
            </a:fld>
            <a:endParaRPr lang="sv-SE"/>
          </a:p>
        </p:txBody>
      </p:sp>
      <p:sp>
        <p:nvSpPr>
          <p:cNvPr id="4" name="Platshållare för sidfot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a:defRPr sz="1200"/>
            </a:lvl1pPr>
          </a:lstStyle>
          <a:p>
            <a:fld id="{9677EABF-8D61-43F5-88DE-D0BB12ADE4A9}" type="slidenum">
              <a:rPr lang="sv-SE" smtClean="0"/>
              <a:t>‹#›</a:t>
            </a:fld>
            <a:endParaRPr lang="sv-SE"/>
          </a:p>
        </p:txBody>
      </p:sp>
    </p:spTree>
    <p:extLst>
      <p:ext uri="{BB962C8B-B14F-4D97-AF65-F5344CB8AC3E}">
        <p14:creationId xmlns:p14="http://schemas.microsoft.com/office/powerpoint/2010/main" val="7134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587F08B7-ADE7-4DCC-9095-3D2889F665E6}" type="datetimeFigureOut">
              <a:rPr lang="sv-SE" smtClean="0"/>
              <a:t>2017-01-12</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FF46C79-279E-4A9C-A386-7CC1F5022837}" type="slidenum">
              <a:rPr lang="sv-SE" smtClean="0"/>
              <a:t>‹#›</a:t>
            </a:fld>
            <a:endParaRPr lang="sv-SE"/>
          </a:p>
        </p:txBody>
      </p:sp>
    </p:spTree>
    <p:extLst>
      <p:ext uri="{BB962C8B-B14F-4D97-AF65-F5344CB8AC3E}">
        <p14:creationId xmlns:p14="http://schemas.microsoft.com/office/powerpoint/2010/main" val="402962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FF46C79-279E-4A9C-A386-7CC1F5022837}" type="slidenum">
              <a:rPr lang="sv-SE" smtClean="0"/>
              <a:t>4</a:t>
            </a:fld>
            <a:endParaRPr lang="sv-SE"/>
          </a:p>
        </p:txBody>
      </p:sp>
    </p:spTree>
    <p:extLst>
      <p:ext uri="{BB962C8B-B14F-4D97-AF65-F5344CB8AC3E}">
        <p14:creationId xmlns:p14="http://schemas.microsoft.com/office/powerpoint/2010/main" val="2562585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lvl1p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normAutofit/>
          </a:bodyPr>
          <a:lstStyle>
            <a:lvl1pPr marL="0" indent="0" algn="ctr">
              <a:buNone/>
              <a:defRPr lang="sv-SE" sz="2200" dirty="0">
                <a:solidFill>
                  <a:schemeClr val="tx1"/>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115244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6502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1555959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rtsida">
    <p:bg>
      <p:bgPr>
        <a:solidFill>
          <a:srgbClr val="FFD700"/>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143000" y="1122363"/>
            <a:ext cx="6858000" cy="2387600"/>
          </a:xfrm>
        </p:spPr>
        <p:txBody>
          <a:bodyPr anchor="b"/>
          <a:lstStyle>
            <a:lvl1pPr algn="ctr">
              <a:defRPr sz="6000"/>
            </a:lvl1pPr>
          </a:lstStyle>
          <a:p>
            <a:r>
              <a:rPr lang="sv-SE" dirty="0"/>
              <a:t>Presentationens namn</a:t>
            </a:r>
          </a:p>
        </p:txBody>
      </p:sp>
      <p:sp>
        <p:nvSpPr>
          <p:cNvPr id="9" name="Platshållare för text 8"/>
          <p:cNvSpPr>
            <a:spLocks noGrp="1"/>
          </p:cNvSpPr>
          <p:nvPr>
            <p:ph type="body" sz="quarter" idx="13" hasCustomPrompt="1"/>
          </p:nvPr>
        </p:nvSpPr>
        <p:spPr>
          <a:xfrm>
            <a:off x="1142580" y="3730309"/>
            <a:ext cx="6878241" cy="546752"/>
          </a:xfrm>
        </p:spPr>
        <p:txBody>
          <a:bodyPr/>
          <a:lstStyle>
            <a:lvl1pPr marL="0" indent="0" algn="ctr">
              <a:buNone/>
              <a:defRPr baseline="0"/>
            </a:lvl1pPr>
          </a:lstStyle>
          <a:p>
            <a:pPr lvl="0"/>
            <a:r>
              <a:rPr lang="sv-SE" dirty="0"/>
              <a:t>Ditt namn och titel</a:t>
            </a:r>
          </a:p>
        </p:txBody>
      </p:sp>
      <p:sp>
        <p:nvSpPr>
          <p:cNvPr id="11" name="Platshållare för text 10"/>
          <p:cNvSpPr>
            <a:spLocks noGrp="1"/>
          </p:cNvSpPr>
          <p:nvPr>
            <p:ph type="body" sz="quarter" idx="14" hasCustomPrompt="1"/>
          </p:nvPr>
        </p:nvSpPr>
        <p:spPr>
          <a:xfrm>
            <a:off x="1149303" y="4528059"/>
            <a:ext cx="6905625" cy="601663"/>
          </a:xfrm>
        </p:spPr>
        <p:txBody>
          <a:bodyPr/>
          <a:lstStyle>
            <a:lvl1pPr marL="0" indent="0" algn="ctr">
              <a:buNone/>
              <a:defRPr baseline="0"/>
            </a:lvl1pPr>
          </a:lstStyle>
          <a:p>
            <a:pPr lvl="0"/>
            <a:r>
              <a:rPr lang="sv-SE" dirty="0"/>
              <a:t>Din förvaltning</a:t>
            </a:r>
          </a:p>
        </p:txBody>
      </p:sp>
      <p:sp>
        <p:nvSpPr>
          <p:cNvPr id="13" name="Platshållare för text 12"/>
          <p:cNvSpPr>
            <a:spLocks noGrp="1"/>
          </p:cNvSpPr>
          <p:nvPr>
            <p:ph type="body" sz="quarter" idx="15" hasCustomPrompt="1"/>
          </p:nvPr>
        </p:nvSpPr>
        <p:spPr>
          <a:xfrm>
            <a:off x="1150214" y="5317046"/>
            <a:ext cx="6924675" cy="627062"/>
          </a:xfrm>
        </p:spPr>
        <p:txBody>
          <a:bodyPr/>
          <a:lstStyle>
            <a:lvl1pPr marL="0" indent="0" algn="ctr">
              <a:buNone/>
              <a:defRPr lang="sv-SE" sz="2800" kern="1200" baseline="0" dirty="0" smtClean="0">
                <a:solidFill>
                  <a:schemeClr val="tx1"/>
                </a:solidFill>
                <a:latin typeface="+mn-lt"/>
                <a:ea typeface="+mn-ea"/>
                <a:cs typeface="+mn-cs"/>
              </a:defRPr>
            </a:lvl1pPr>
          </a:lstStyle>
          <a:p>
            <a:pPr lvl="0"/>
            <a:r>
              <a:rPr lang="sv-SE" dirty="0"/>
              <a:t>Datum (Skrivs datum, månad, år, t ex 21 maj 2016</a:t>
            </a:r>
          </a:p>
        </p:txBody>
      </p:sp>
    </p:spTree>
    <p:extLst>
      <p:ext uri="{BB962C8B-B14F-4D97-AF65-F5344CB8AC3E}">
        <p14:creationId xmlns:p14="http://schemas.microsoft.com/office/powerpoint/2010/main" val="182726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noAutofit/>
          </a:bodyPr>
          <a:lstStyle>
            <a:lvl2pPr>
              <a:defRPr sz="2000"/>
            </a:lvl2pPr>
            <a:lvl3pPr>
              <a:defRPr sz="2000"/>
            </a:lvl3pPr>
            <a:lvl4pPr>
              <a:defRPr sz="2000"/>
            </a:lvl4pPr>
            <a:lvl5pPr>
              <a:defRPr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88913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Tree>
    <p:extLst>
      <p:ext uri="{BB962C8B-B14F-4D97-AF65-F5344CB8AC3E}">
        <p14:creationId xmlns:p14="http://schemas.microsoft.com/office/powerpoint/2010/main" val="2757210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vert="horz" lIns="91440" tIns="45720" rIns="91440" bIns="45720" rtlCol="0">
            <a:noAutofit/>
          </a:bodyPr>
          <a:lstStyle>
            <a:lvl1pPr>
              <a:defRPr lang="sv-SE" dirty="0" smtClean="0"/>
            </a:lvl1pPr>
            <a:lvl2pPr>
              <a:defRPr lang="sv-SE" sz="2000" dirty="0" smtClean="0"/>
            </a:lvl2pPr>
            <a:lvl3pPr>
              <a:defRPr lang="sv-SE" sz="2000" dirty="0" smtClean="0"/>
            </a:lvl3pPr>
            <a:lvl4pPr>
              <a:defRPr lang="sv-SE" sz="2000" dirty="0" smtClean="0"/>
            </a:lvl4pPr>
            <a:lvl5pPr>
              <a:defRPr lang="sv-SE" sz="2000" dirty="0"/>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0"/>
            <a:ext cx="4038600" cy="4525963"/>
          </a:xfrm>
        </p:spPr>
        <p:txBody>
          <a:bodyPr vert="horz" lIns="91440" tIns="45720" rIns="91440" bIns="45720" rtlCol="0">
            <a:noAutofit/>
          </a:bodyPr>
          <a:lstStyle>
            <a:lvl1pPr>
              <a:defRPr lang="sv-SE" smtClean="0"/>
            </a:lvl1pPr>
            <a:lvl2pPr>
              <a:defRPr lang="sv-SE" sz="2000" smtClean="0"/>
            </a:lvl2pPr>
            <a:lvl3pPr>
              <a:defRPr lang="sv-SE" sz="2000" smtClean="0"/>
            </a:lvl3pPr>
            <a:lvl4pPr>
              <a:defRPr lang="sv-SE" sz="2000" smtClean="0"/>
            </a:lvl4pPr>
            <a:lvl5pPr>
              <a:defRPr lang="sv-SE" sz="20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971788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vert="horz" lIns="91440" tIns="45720" rIns="91440" bIns="4572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vert="horz" lIns="91440" tIns="45720" rIns="91440" bIns="4572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61096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871595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68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vert="horz" lIns="91440" tIns="45720" rIns="91440" bIns="45720" rtlCol="0">
            <a:norm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23846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02685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3996000"/>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8" name="Bildobjekt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0162" y="5741882"/>
            <a:ext cx="8266294" cy="590406"/>
          </a:xfrm>
          <a:prstGeom prst="rect">
            <a:avLst/>
          </a:prstGeom>
        </p:spPr>
      </p:pic>
      <p:sp>
        <p:nvSpPr>
          <p:cNvPr id="9" name="textruta 8"/>
          <p:cNvSpPr txBox="1"/>
          <p:nvPr/>
        </p:nvSpPr>
        <p:spPr>
          <a:xfrm>
            <a:off x="7039320" y="6113548"/>
            <a:ext cx="1728192" cy="230832"/>
          </a:xfrm>
          <a:prstGeom prst="rect">
            <a:avLst/>
          </a:prstGeom>
          <a:noFill/>
        </p:spPr>
        <p:txBody>
          <a:bodyPr wrap="square" rtlCol="0">
            <a:spAutoFit/>
          </a:bodyPr>
          <a:lstStyle/>
          <a:p>
            <a:pPr algn="r"/>
            <a:r>
              <a:rPr lang="sv-SE" sz="900" kern="1200" dirty="0" smtClean="0">
                <a:solidFill>
                  <a:schemeClr val="tx1"/>
                </a:solidFill>
                <a:effectLst/>
                <a:latin typeface="+mn-lt"/>
                <a:ea typeface="+mn-ea"/>
                <a:cs typeface="+mn-cs"/>
              </a:rPr>
              <a:t>Utbildningsförvaltningen</a:t>
            </a:r>
            <a:endParaRPr lang="sv-SE" sz="900" spc="40" baseline="0" dirty="0"/>
          </a:p>
        </p:txBody>
      </p:sp>
    </p:spTree>
    <p:extLst>
      <p:ext uri="{BB962C8B-B14F-4D97-AF65-F5344CB8AC3E}">
        <p14:creationId xmlns:p14="http://schemas.microsoft.com/office/powerpoint/2010/main" val="81085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base" latinLnBrk="0" hangingPunct="1">
        <a:spcBef>
          <a:spcPct val="0"/>
        </a:spcBef>
        <a:spcAft>
          <a:spcPct val="0"/>
        </a:spcAft>
        <a:buNone/>
        <a:defRPr lang="sv-SE" sz="3600" b="1" kern="1200" dirty="0">
          <a:solidFill>
            <a:srgbClr val="33669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ts val="528"/>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ts val="528"/>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528"/>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528"/>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528"/>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antagning.grundskola@uppsala.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nger.holmudd@uppsala.se"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mailto:antagning.grundskola@uppsala.se" TargetMode="External"/><Relationship Id="rId4" Type="http://schemas.openxmlformats.org/officeDocument/2006/relationships/hyperlink" Target="mailto:ulrika.nissemark@uppsala.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www.uppsala.se/skolv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243408"/>
            <a:ext cx="7772400" cy="1470025"/>
          </a:xfrm>
        </p:spPr>
        <p:txBody>
          <a:bodyPr>
            <a:normAutofit/>
          </a:bodyPr>
          <a:lstStyle/>
          <a:p>
            <a:r>
              <a:rPr lang="sv-SE" sz="2800" dirty="0" smtClean="0"/>
              <a:t>Eriksskolan</a:t>
            </a:r>
            <a:br>
              <a:rPr lang="sv-SE" sz="2800" dirty="0" smtClean="0"/>
            </a:br>
            <a:r>
              <a:rPr lang="sv-SE" sz="2800" dirty="0" smtClean="0"/>
              <a:t>Mitt i naturen – Mitt i kulturen</a:t>
            </a:r>
            <a:endParaRPr lang="sv-SE" sz="2800" dirty="0"/>
          </a:p>
        </p:txBody>
      </p:sp>
    </p:spTree>
    <p:extLst>
      <p:ext uri="{BB962C8B-B14F-4D97-AF65-F5344CB8AC3E}">
        <p14:creationId xmlns:p14="http://schemas.microsoft.com/office/powerpoint/2010/main" val="2146330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ulär 7"/>
          <p:cNvSpPr/>
          <p:nvPr/>
        </p:nvSpPr>
        <p:spPr>
          <a:xfrm rot="10800000">
            <a:off x="4524375" y="3860800"/>
            <a:ext cx="3581400" cy="1500498"/>
          </a:xfrm>
          <a:prstGeom prst="wedgeRectCallout">
            <a:avLst/>
          </a:prstGeom>
          <a:solidFill>
            <a:srgbClr val="FFD7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normAutofit/>
          </a:bodyPr>
          <a:lstStyle/>
          <a:p>
            <a:r>
              <a:rPr lang="sv-SE" sz="4000" b="1" dirty="0" smtClean="0">
                <a:latin typeface="Arial" panose="020B0604020202020204" pitchFamily="34" charset="0"/>
                <a:cs typeface="Arial" panose="020B0604020202020204" pitchFamily="34" charset="0"/>
              </a:rPr>
              <a:t>När skolvalet öppnar</a:t>
            </a:r>
            <a:endParaRPr lang="sv-SE" sz="40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p:txBody>
          <a:bodyPr/>
          <a:lstStyle/>
          <a:p>
            <a:r>
              <a:rPr lang="sv-SE" dirty="0" smtClean="0">
                <a:latin typeface="Arial" panose="020B0604020202020204" pitchFamily="34" charset="0"/>
                <a:cs typeface="Arial" panose="020B0604020202020204" pitchFamily="34" charset="0"/>
              </a:rPr>
              <a:t>Mellan </a:t>
            </a:r>
            <a:r>
              <a:rPr lang="sv-SE" smtClean="0">
                <a:latin typeface="Arial" panose="020B0604020202020204" pitchFamily="34" charset="0"/>
                <a:cs typeface="Arial" panose="020B0604020202020204" pitchFamily="34" charset="0"/>
              </a:rPr>
              <a:t>11–31 januari kan </a:t>
            </a:r>
            <a:r>
              <a:rPr lang="sv-SE" dirty="0" smtClean="0">
                <a:latin typeface="Arial" panose="020B0604020202020204" pitchFamily="34" charset="0"/>
                <a:cs typeface="Arial" panose="020B0604020202020204" pitchFamily="34" charset="0"/>
              </a:rPr>
              <a:t>du söka skola i eBarnUngdom.</a:t>
            </a:r>
          </a:p>
          <a:p>
            <a:r>
              <a:rPr lang="sv-SE" dirty="0" smtClean="0">
                <a:latin typeface="Arial" panose="020B0604020202020204" pitchFamily="34" charset="0"/>
                <a:cs typeface="Arial" panose="020B0604020202020204" pitchFamily="34" charset="0"/>
              </a:rPr>
              <a:t>Lämna tre önskemål så försöker kommunen erbjuda någon av skolorna. </a:t>
            </a:r>
            <a:r>
              <a:rPr lang="sv-SE" dirty="0">
                <a:latin typeface="Arial" panose="020B0604020202020204" pitchFamily="34" charset="0"/>
                <a:cs typeface="Arial" panose="020B0604020202020204" pitchFamily="34" charset="0"/>
              </a:rPr>
              <a:t>S</a:t>
            </a:r>
            <a:r>
              <a:rPr lang="sv-SE" dirty="0" smtClean="0">
                <a:latin typeface="Arial" panose="020B0604020202020204" pitchFamily="34" charset="0"/>
                <a:cs typeface="Arial" panose="020B0604020202020204" pitchFamily="34" charset="0"/>
              </a:rPr>
              <a:t>yskonförtur och relativ närhet avgör vem som får platsen.</a:t>
            </a:r>
          </a:p>
          <a:p>
            <a:pPr marL="0" indent="0">
              <a:buNone/>
            </a:pPr>
            <a:endParaRPr lang="sv-SE" dirty="0" smtClean="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4294967295"/>
          </p:nvPr>
        </p:nvSpPr>
        <p:spPr>
          <a:xfrm>
            <a:off x="6457950" y="6356351"/>
            <a:ext cx="2057400" cy="365125"/>
          </a:xfrm>
          <a:prstGeom prst="rect">
            <a:avLst/>
          </a:prstGeom>
        </p:spPr>
        <p:txBody>
          <a:bodyPr/>
          <a:lstStyle/>
          <a:p>
            <a:fld id="{D02B33C2-54EE-4A44-9B78-6F01870CE737}" type="slidenum">
              <a:rPr lang="sv-SE" smtClean="0"/>
              <a:t>10</a:t>
            </a:fld>
            <a:endParaRPr lang="sv-SE"/>
          </a:p>
        </p:txBody>
      </p:sp>
      <p:sp>
        <p:nvSpPr>
          <p:cNvPr id="7" name="textruta 6"/>
          <p:cNvSpPr txBox="1"/>
          <p:nvPr/>
        </p:nvSpPr>
        <p:spPr>
          <a:xfrm>
            <a:off x="4686300" y="3860800"/>
            <a:ext cx="3567002" cy="1938992"/>
          </a:xfrm>
          <a:prstGeom prst="rect">
            <a:avLst/>
          </a:prstGeom>
          <a:noFill/>
        </p:spPr>
        <p:txBody>
          <a:bodyPr wrap="square" rtlCol="0">
            <a:spAutoFit/>
          </a:bodyPr>
          <a:lstStyle/>
          <a:p>
            <a:r>
              <a:rPr lang="sv-SE" sz="2400" dirty="0">
                <a:latin typeface="Arial" panose="020B0604020202020204" pitchFamily="34" charset="0"/>
                <a:cs typeface="Arial" panose="020B0604020202020204" pitchFamily="34" charset="0"/>
              </a:rPr>
              <a:t>Om ni är </a:t>
            </a:r>
            <a:r>
              <a:rPr lang="sv-SE" sz="2400" dirty="0" smtClean="0">
                <a:latin typeface="Arial" panose="020B0604020202020204" pitchFamily="34" charset="0"/>
                <a:cs typeface="Arial" panose="020B0604020202020204" pitchFamily="34" charset="0"/>
              </a:rPr>
              <a:t>två vårdnadshavare måste </a:t>
            </a:r>
            <a:r>
              <a:rPr lang="sv-SE" sz="2400" dirty="0">
                <a:latin typeface="Arial" panose="020B0604020202020204" pitchFamily="34" charset="0"/>
                <a:cs typeface="Arial" panose="020B0604020202020204" pitchFamily="34" charset="0"/>
              </a:rPr>
              <a:t>båda </a:t>
            </a:r>
            <a:r>
              <a:rPr lang="sv-SE" sz="2400" dirty="0" smtClean="0">
                <a:latin typeface="Arial" panose="020B0604020202020204" pitchFamily="34" charset="0"/>
                <a:cs typeface="Arial" panose="020B0604020202020204" pitchFamily="34" charset="0"/>
              </a:rPr>
              <a:t>skriva under </a:t>
            </a:r>
            <a:r>
              <a:rPr lang="sv-SE" sz="2400" dirty="0">
                <a:latin typeface="Arial" panose="020B0604020202020204" pitchFamily="34" charset="0"/>
                <a:cs typeface="Arial" panose="020B0604020202020204" pitchFamily="34" charset="0"/>
              </a:rPr>
              <a:t>i eBarnUngdom.</a:t>
            </a:r>
          </a:p>
          <a:p>
            <a:endParaRPr lang="sv-SE" sz="2400" dirty="0"/>
          </a:p>
        </p:txBody>
      </p:sp>
    </p:spTree>
    <p:extLst>
      <p:ext uri="{BB962C8B-B14F-4D97-AF65-F5344CB8AC3E}">
        <p14:creationId xmlns:p14="http://schemas.microsoft.com/office/powerpoint/2010/main" val="2505973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000" b="1" dirty="0" smtClean="0">
                <a:latin typeface="Arial" panose="020B0604020202020204" pitchFamily="34" charset="0"/>
                <a:cs typeface="Arial" panose="020B0604020202020204" pitchFamily="34" charset="0"/>
              </a:rPr>
              <a:t>Behöver du hjälp med din ansökan?</a:t>
            </a:r>
            <a:endParaRPr lang="sv-SE" sz="40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628650" y="1825626"/>
            <a:ext cx="7886700" cy="2174875"/>
          </a:xfrm>
        </p:spPr>
        <p:txBody>
          <a:bodyPr/>
          <a:lstStyle/>
          <a:p>
            <a:pPr marL="0" indent="0">
              <a:buNone/>
            </a:pPr>
            <a:endParaRPr lang="sv-SE" dirty="0" smtClean="0">
              <a:latin typeface="Arial" panose="020B0604020202020204" pitchFamily="34" charset="0"/>
              <a:cs typeface="Arial" panose="020B0604020202020204" pitchFamily="34" charset="0"/>
            </a:endParaRPr>
          </a:p>
          <a:p>
            <a:pPr marL="0" indent="0">
              <a:buNone/>
            </a:pPr>
            <a:r>
              <a:rPr lang="sv-SE" dirty="0" smtClean="0">
                <a:latin typeface="Arial" panose="020B0604020202020204" pitchFamily="34" charset="0"/>
                <a:cs typeface="Arial" panose="020B0604020202020204" pitchFamily="34" charset="0"/>
              </a:rPr>
              <a:t>Under perioden 11–31 januari kan du få hjälp av antagningsenheten i kommuninformation:</a:t>
            </a:r>
          </a:p>
          <a:p>
            <a:r>
              <a:rPr lang="sv-SE" dirty="0" smtClean="0">
                <a:latin typeface="Arial" panose="020B0604020202020204" pitchFamily="34" charset="0"/>
                <a:cs typeface="Arial" panose="020B0604020202020204" pitchFamily="34" charset="0"/>
              </a:rPr>
              <a:t>måndagar 9–19, onsdagar </a:t>
            </a:r>
            <a:r>
              <a:rPr lang="sv-SE" dirty="0">
                <a:latin typeface="Arial" panose="020B0604020202020204" pitchFamily="34" charset="0"/>
                <a:cs typeface="Arial" panose="020B0604020202020204" pitchFamily="34" charset="0"/>
              </a:rPr>
              <a:t>och fredagar </a:t>
            </a:r>
            <a:r>
              <a:rPr lang="sv-SE" dirty="0" smtClean="0">
                <a:latin typeface="Arial" panose="020B0604020202020204" pitchFamily="34" charset="0"/>
                <a:cs typeface="Arial" panose="020B0604020202020204" pitchFamily="34" charset="0"/>
              </a:rPr>
              <a:t>9–17</a:t>
            </a:r>
            <a:r>
              <a:rPr lang="sv-SE" dirty="0">
                <a:latin typeface="Arial" panose="020B0604020202020204" pitchFamily="34" charset="0"/>
                <a:cs typeface="Arial" panose="020B0604020202020204" pitchFamily="34" charset="0"/>
              </a:rPr>
              <a:t>. </a:t>
            </a:r>
          </a:p>
        </p:txBody>
      </p:sp>
      <p:sp>
        <p:nvSpPr>
          <p:cNvPr id="4" name="Platshållare för bildnummer 3"/>
          <p:cNvSpPr>
            <a:spLocks noGrp="1"/>
          </p:cNvSpPr>
          <p:nvPr>
            <p:ph type="sldNum" sz="quarter" idx="4294967295"/>
          </p:nvPr>
        </p:nvSpPr>
        <p:spPr>
          <a:xfrm>
            <a:off x="6457950" y="6356351"/>
            <a:ext cx="2057400" cy="365125"/>
          </a:xfrm>
          <a:prstGeom prst="rect">
            <a:avLst/>
          </a:prstGeom>
        </p:spPr>
        <p:txBody>
          <a:bodyPr/>
          <a:lstStyle/>
          <a:p>
            <a:fld id="{D02B33C2-54EE-4A44-9B78-6F01870CE737}" type="slidenum">
              <a:rPr lang="sv-SE" smtClean="0"/>
              <a:t>11</a:t>
            </a:fld>
            <a:endParaRPr lang="sv-SE"/>
          </a:p>
        </p:txBody>
      </p:sp>
    </p:spTree>
    <p:extLst>
      <p:ext uri="{BB962C8B-B14F-4D97-AF65-F5344CB8AC3E}">
        <p14:creationId xmlns:p14="http://schemas.microsoft.com/office/powerpoint/2010/main" val="3710538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b="1" dirty="0" smtClean="0">
                <a:latin typeface="Arial" panose="020B0604020202020204" pitchFamily="34" charset="0"/>
                <a:cs typeface="Arial" panose="020B0604020202020204" pitchFamily="34" charset="0"/>
              </a:rPr>
              <a:t>Frågor om skolvalet?</a:t>
            </a:r>
            <a:endParaRPr lang="sv-SE" sz="40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a:xfrm>
            <a:off x="628650" y="1825625"/>
            <a:ext cx="5514975" cy="4351338"/>
          </a:xfrm>
        </p:spPr>
        <p:txBody>
          <a:bodyPr/>
          <a:lstStyle/>
          <a:p>
            <a:pPr marL="0" indent="0">
              <a:buNone/>
            </a:pPr>
            <a:r>
              <a:rPr lang="sv-SE" dirty="0" smtClean="0">
                <a:latin typeface="Arial" panose="020B0604020202020204" pitchFamily="34" charset="0"/>
                <a:cs typeface="Arial" panose="020B0604020202020204" pitchFamily="34" charset="0"/>
              </a:rPr>
              <a:t>Kontakta antagningsenheten.</a:t>
            </a:r>
          </a:p>
          <a:p>
            <a:pPr marL="0" indent="0">
              <a:buNone/>
            </a:pPr>
            <a:endParaRPr lang="sv-SE" dirty="0" smtClean="0">
              <a:latin typeface="Arial" panose="020B0604020202020204" pitchFamily="34" charset="0"/>
              <a:cs typeface="Arial" panose="020B0604020202020204" pitchFamily="34" charset="0"/>
            </a:endParaRPr>
          </a:p>
          <a:p>
            <a:pPr marL="0" indent="0">
              <a:buNone/>
            </a:pPr>
            <a:r>
              <a:rPr lang="sv-SE" dirty="0" smtClean="0">
                <a:latin typeface="Arial" panose="020B0604020202020204" pitchFamily="34" charset="0"/>
                <a:cs typeface="Arial" panose="020B0604020202020204" pitchFamily="34" charset="0"/>
              </a:rPr>
              <a:t>Telefon</a:t>
            </a:r>
            <a:r>
              <a:rPr lang="sv-SE" dirty="0">
                <a:latin typeface="Arial" panose="020B0604020202020204" pitchFamily="34" charset="0"/>
                <a:cs typeface="Arial" panose="020B0604020202020204" pitchFamily="34" charset="0"/>
              </a:rPr>
              <a:t>:  018-727 04 00. </a:t>
            </a:r>
            <a:endParaRPr lang="sv-SE" dirty="0" smtClean="0">
              <a:latin typeface="Arial" panose="020B0604020202020204" pitchFamily="34" charset="0"/>
              <a:cs typeface="Arial" panose="020B0604020202020204" pitchFamily="34" charset="0"/>
            </a:endParaRPr>
          </a:p>
          <a:p>
            <a:pPr marL="0" indent="0">
              <a:buNone/>
            </a:pPr>
            <a:r>
              <a:rPr lang="sv-SE" dirty="0" smtClean="0">
                <a:latin typeface="Arial" panose="020B0604020202020204" pitchFamily="34" charset="0"/>
                <a:cs typeface="Arial" panose="020B0604020202020204" pitchFamily="34" charset="0"/>
              </a:rPr>
              <a:t>Telefontid</a:t>
            </a:r>
            <a:r>
              <a:rPr lang="sv-SE" dirty="0">
                <a:latin typeface="Arial" panose="020B0604020202020204" pitchFamily="34" charset="0"/>
                <a:cs typeface="Arial" panose="020B0604020202020204" pitchFamily="34" charset="0"/>
              </a:rPr>
              <a:t>: måndag–torsdag 9.30–11.30  </a:t>
            </a:r>
          </a:p>
          <a:p>
            <a:pPr marL="0" indent="0">
              <a:buNone/>
            </a:pPr>
            <a:r>
              <a:rPr lang="sv-SE" dirty="0">
                <a:latin typeface="Arial" panose="020B0604020202020204" pitchFamily="34" charset="0"/>
                <a:cs typeface="Arial" panose="020B0604020202020204" pitchFamily="34" charset="0"/>
              </a:rPr>
              <a:t>E-post:  </a:t>
            </a:r>
            <a:r>
              <a:rPr lang="sv-SE" dirty="0" smtClean="0">
                <a:latin typeface="Arial" panose="020B0604020202020204" pitchFamily="34" charset="0"/>
                <a:cs typeface="Arial" panose="020B0604020202020204" pitchFamily="34" charset="0"/>
                <a:hlinkClick r:id="rId2"/>
              </a:rPr>
              <a:t>antagning.grundskola@uppsala.se</a:t>
            </a:r>
            <a:endParaRPr lang="sv-SE" dirty="0" smtClean="0">
              <a:latin typeface="Arial" panose="020B0604020202020204" pitchFamily="34" charset="0"/>
              <a:cs typeface="Arial" panose="020B0604020202020204" pitchFamily="34" charset="0"/>
            </a:endParaRPr>
          </a:p>
          <a:p>
            <a:pPr marL="0" indent="0">
              <a:buNone/>
            </a:pPr>
            <a:endParaRPr lang="sv-SE" dirty="0" smtClean="0">
              <a:latin typeface="Arial" panose="020B0604020202020204" pitchFamily="34" charset="0"/>
              <a:cs typeface="Arial" panose="020B0604020202020204" pitchFamily="34" charset="0"/>
            </a:endParaRPr>
          </a:p>
          <a:p>
            <a:pPr marL="0" indent="0">
              <a:buNone/>
            </a:pPr>
            <a:endParaRPr lang="sv-SE" dirty="0" smtClean="0">
              <a:latin typeface="Arial" panose="020B0604020202020204" pitchFamily="34" charset="0"/>
              <a:cs typeface="Arial" panose="020B0604020202020204" pitchFamily="34" charset="0"/>
            </a:endParaRPr>
          </a:p>
          <a:p>
            <a:pPr marL="0" indent="0">
              <a:buNone/>
            </a:pPr>
            <a:endParaRPr lang="sv-SE" dirty="0">
              <a:latin typeface="Arial" panose="020B0604020202020204" pitchFamily="34" charset="0"/>
              <a:cs typeface="Arial" panose="020B0604020202020204" pitchFamily="34" charset="0"/>
            </a:endParaRPr>
          </a:p>
          <a:p>
            <a:pPr marL="0" indent="0">
              <a:buNone/>
            </a:pPr>
            <a:endParaRPr lang="sv-SE" dirty="0">
              <a:latin typeface="Arial" panose="020B0604020202020204" pitchFamily="34" charset="0"/>
              <a:cs typeface="Arial" panose="020B0604020202020204" pitchFamily="34" charset="0"/>
            </a:endParaRPr>
          </a:p>
        </p:txBody>
      </p:sp>
      <p:sp>
        <p:nvSpPr>
          <p:cNvPr id="4" name="Platshållare för bildnummer 3"/>
          <p:cNvSpPr>
            <a:spLocks noGrp="1"/>
          </p:cNvSpPr>
          <p:nvPr>
            <p:ph type="sldNum" sz="quarter" idx="4294967295"/>
          </p:nvPr>
        </p:nvSpPr>
        <p:spPr>
          <a:xfrm>
            <a:off x="6457950" y="6356351"/>
            <a:ext cx="2057400" cy="365125"/>
          </a:xfrm>
          <a:prstGeom prst="rect">
            <a:avLst/>
          </a:prstGeom>
        </p:spPr>
        <p:txBody>
          <a:bodyPr/>
          <a:lstStyle/>
          <a:p>
            <a:fld id="{D02B33C2-54EE-4A44-9B78-6F01870CE737}" type="slidenum">
              <a:rPr lang="sv-SE" smtClean="0"/>
              <a:t>12</a:t>
            </a:fld>
            <a:endParaRPr lang="sv-SE"/>
          </a:p>
        </p:txBody>
      </p:sp>
      <p:sp>
        <p:nvSpPr>
          <p:cNvPr id="6" name="Rektangulär 5"/>
          <p:cNvSpPr/>
          <p:nvPr/>
        </p:nvSpPr>
        <p:spPr>
          <a:xfrm rot="10800000">
            <a:off x="2771800" y="4437112"/>
            <a:ext cx="3607693" cy="1352481"/>
          </a:xfrm>
          <a:prstGeom prst="wedgeRectCallout">
            <a:avLst/>
          </a:prstGeom>
          <a:solidFill>
            <a:srgbClr val="FFD7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sv-SE"/>
          </a:p>
        </p:txBody>
      </p:sp>
      <p:sp>
        <p:nvSpPr>
          <p:cNvPr id="7" name="Rektangel 6"/>
          <p:cNvSpPr/>
          <p:nvPr/>
        </p:nvSpPr>
        <p:spPr>
          <a:xfrm>
            <a:off x="2781074" y="4653136"/>
            <a:ext cx="3519118" cy="830997"/>
          </a:xfrm>
          <a:prstGeom prst="rect">
            <a:avLst/>
          </a:prstGeom>
        </p:spPr>
        <p:txBody>
          <a:bodyPr wrap="square">
            <a:spAutoFit/>
          </a:bodyPr>
          <a:lstStyle/>
          <a:p>
            <a:r>
              <a:rPr lang="sv-SE" sz="2400" dirty="0">
                <a:latin typeface="Arial" panose="020B0604020202020204" pitchFamily="34" charset="0"/>
                <a:cs typeface="Arial" panose="020B0604020202020204" pitchFamily="34" charset="0"/>
              </a:rPr>
              <a:t>All information finns på:</a:t>
            </a:r>
          </a:p>
          <a:p>
            <a:r>
              <a:rPr lang="sv-SE" sz="2400" dirty="0">
                <a:latin typeface="Arial" panose="020B0604020202020204" pitchFamily="34" charset="0"/>
                <a:cs typeface="Arial" panose="020B0604020202020204" pitchFamily="34" charset="0"/>
              </a:rPr>
              <a:t>www.uppsala.se/skolval</a:t>
            </a:r>
          </a:p>
        </p:txBody>
      </p:sp>
    </p:spTree>
    <p:extLst>
      <p:ext uri="{BB962C8B-B14F-4D97-AF65-F5344CB8AC3E}">
        <p14:creationId xmlns:p14="http://schemas.microsoft.com/office/powerpoint/2010/main" val="190161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67544" y="4274"/>
            <a:ext cx="8229600" cy="1143000"/>
          </a:xfrm>
        </p:spPr>
        <p:txBody>
          <a:bodyPr/>
          <a:lstStyle/>
          <a:p>
            <a:pPr algn="ctr"/>
            <a:r>
              <a:rPr lang="sv-SE" dirty="0" smtClean="0"/>
              <a:t>Viktiga datum </a:t>
            </a:r>
            <a:endParaRPr lang="sv-SE" dirty="0"/>
          </a:p>
        </p:txBody>
      </p:sp>
      <p:sp>
        <p:nvSpPr>
          <p:cNvPr id="3" name="Platshållare för innehåll 2"/>
          <p:cNvSpPr>
            <a:spLocks noGrp="1"/>
          </p:cNvSpPr>
          <p:nvPr>
            <p:ph idx="1"/>
          </p:nvPr>
        </p:nvSpPr>
        <p:spPr>
          <a:xfrm>
            <a:off x="683568" y="764704"/>
            <a:ext cx="8229600" cy="3996000"/>
          </a:xfrm>
        </p:spPr>
        <p:txBody>
          <a:bodyPr/>
          <a:lstStyle/>
          <a:p>
            <a:pPr marL="285750" lvl="0" indent="-285750">
              <a:lnSpc>
                <a:spcPct val="150000"/>
              </a:lnSpc>
              <a:buFontTx/>
              <a:buChar char="•"/>
            </a:pPr>
            <a:r>
              <a:rPr lang="sv-SE" sz="1700" dirty="0"/>
              <a:t>Skolvalet görs </a:t>
            </a:r>
            <a:r>
              <a:rPr lang="sv-SE" sz="1700" dirty="0" smtClean="0"/>
              <a:t>11-31 januari. </a:t>
            </a:r>
            <a:endParaRPr lang="sv-SE" sz="1700" dirty="0"/>
          </a:p>
          <a:p>
            <a:pPr marL="285750" lvl="0" indent="-285750">
              <a:lnSpc>
                <a:spcPct val="150000"/>
              </a:lnSpc>
              <a:buFontTx/>
              <a:buChar char="•"/>
            </a:pPr>
            <a:r>
              <a:rPr lang="sv-SE" sz="1700" dirty="0"/>
              <a:t>1</a:t>
            </a:r>
            <a:r>
              <a:rPr lang="sv-SE" sz="1700" dirty="0" smtClean="0"/>
              <a:t> </a:t>
            </a:r>
            <a:r>
              <a:rPr lang="sv-SE" sz="1700" dirty="0"/>
              <a:t>mars får </a:t>
            </a:r>
            <a:r>
              <a:rPr lang="sv-SE" sz="1700" dirty="0" smtClean="0"/>
              <a:t>vårdnadshavare besked </a:t>
            </a:r>
            <a:r>
              <a:rPr lang="sv-SE" altLang="sv-SE" sz="1700" dirty="0" smtClean="0"/>
              <a:t>om </a:t>
            </a:r>
            <a:r>
              <a:rPr lang="sv-SE" altLang="sv-SE" sz="1700" dirty="0"/>
              <a:t>skolplacering – går att se </a:t>
            </a:r>
            <a:r>
              <a:rPr lang="sv-SE" altLang="sv-SE" sz="1700" dirty="0" smtClean="0"/>
              <a:t>i e-barnungdom</a:t>
            </a:r>
            <a:r>
              <a:rPr lang="sv-SE" altLang="sv-SE" sz="1700" dirty="0"/>
              <a:t>. </a:t>
            </a:r>
          </a:p>
          <a:p>
            <a:pPr marL="285750" indent="-285750">
              <a:lnSpc>
                <a:spcPct val="150000"/>
              </a:lnSpc>
              <a:buFontTx/>
              <a:buChar char="•"/>
            </a:pPr>
            <a:r>
              <a:rPr lang="sv-SE" altLang="sv-SE" sz="1700" dirty="0"/>
              <a:t>K</a:t>
            </a:r>
            <a:r>
              <a:rPr lang="sv-SE" altLang="sv-SE" sz="1700" dirty="0" smtClean="0"/>
              <a:t>lasslistorna är färdiga i april och </a:t>
            </a:r>
            <a:r>
              <a:rPr lang="sv-SE" altLang="sv-SE" sz="1700" dirty="0"/>
              <a:t>skickas hem tillsammans </a:t>
            </a:r>
            <a:r>
              <a:rPr lang="sv-SE" altLang="sv-SE" sz="1700" dirty="0" smtClean="0"/>
              <a:t>med informationsbrev.</a:t>
            </a:r>
            <a:endParaRPr lang="sv-SE" altLang="sv-SE" sz="1700" dirty="0"/>
          </a:p>
          <a:p>
            <a:pPr marL="285750" indent="-285750">
              <a:lnSpc>
                <a:spcPct val="150000"/>
              </a:lnSpc>
              <a:buFontTx/>
              <a:buChar char="•"/>
            </a:pPr>
            <a:r>
              <a:rPr lang="sv-SE" altLang="sv-SE" sz="1700" dirty="0" smtClean="0"/>
              <a:t>Hälsa-på-dag </a:t>
            </a:r>
            <a:r>
              <a:rPr lang="sv-SE" altLang="sv-SE" sz="1700" dirty="0"/>
              <a:t>på Eriksskolan </a:t>
            </a:r>
            <a:r>
              <a:rPr lang="sv-SE" altLang="sv-SE" sz="1700" dirty="0" smtClean="0"/>
              <a:t>tisdag 23 maj kl. 8.30-10.30.</a:t>
            </a:r>
            <a:endParaRPr lang="sv-SE" altLang="sv-SE" sz="1700" dirty="0"/>
          </a:p>
          <a:p>
            <a:pPr marL="285750" indent="-285750">
              <a:lnSpc>
                <a:spcPct val="150000"/>
              </a:lnSpc>
              <a:buFontTx/>
              <a:buChar char="•"/>
            </a:pPr>
            <a:r>
              <a:rPr lang="sv-SE" altLang="sv-SE" sz="1700" dirty="0"/>
              <a:t>Barnomsorg </a:t>
            </a:r>
            <a:r>
              <a:rPr lang="sv-SE" altLang="sv-SE" sz="1700" dirty="0" smtClean="0"/>
              <a:t>från 1 </a:t>
            </a:r>
            <a:r>
              <a:rPr lang="sv-SE" altLang="sv-SE" sz="1700" dirty="0"/>
              <a:t>augusti, fritids stängt </a:t>
            </a:r>
            <a:r>
              <a:rPr lang="sv-SE" altLang="sv-SE" sz="1700" dirty="0" smtClean="0"/>
              <a:t>måndag 14 augusti och tisdag 15 augusti. </a:t>
            </a:r>
            <a:endParaRPr lang="sv-SE" altLang="sv-SE" sz="1700" dirty="0"/>
          </a:p>
          <a:p>
            <a:pPr marL="285750" indent="-285750">
              <a:lnSpc>
                <a:spcPct val="150000"/>
              </a:lnSpc>
              <a:buFontTx/>
              <a:buChar char="•"/>
            </a:pPr>
            <a:r>
              <a:rPr lang="sv-SE" altLang="sv-SE" sz="1700" dirty="0" smtClean="0"/>
              <a:t>Skolstart måndag 21 augusti</a:t>
            </a:r>
            <a:r>
              <a:rPr lang="sv-SE" altLang="sv-SE" sz="1700" dirty="0"/>
              <a:t> </a:t>
            </a:r>
            <a:r>
              <a:rPr lang="sv-SE" altLang="sv-SE" sz="1700" dirty="0" smtClean="0"/>
              <a:t>enligt utskickade tider. Inskolning första dagen. Klasserna delas in i två grupper, den ena gruppen är i skolan kl. 09.00-11.00, den andra gruppen är i skolan kl. 13.00-15.00.</a:t>
            </a:r>
          </a:p>
          <a:p>
            <a:pPr marL="285750" indent="-285750">
              <a:lnSpc>
                <a:spcPct val="150000"/>
              </a:lnSpc>
              <a:buFontTx/>
              <a:buChar char="•"/>
            </a:pPr>
            <a:r>
              <a:rPr lang="sv-SE" altLang="sv-SE" sz="1700" dirty="0" smtClean="0"/>
              <a:t>Föräldramöte måndag 21 augusti kl</a:t>
            </a:r>
            <a:r>
              <a:rPr lang="sv-SE" altLang="sv-SE" sz="1700" dirty="0"/>
              <a:t>. </a:t>
            </a:r>
            <a:r>
              <a:rPr lang="sv-SE" altLang="sv-SE" sz="1700" dirty="0" smtClean="0"/>
              <a:t>18.00-19.00</a:t>
            </a:r>
            <a:r>
              <a:rPr lang="sv-SE" altLang="sv-SE" sz="1700" dirty="0"/>
              <a:t>, klassvis. </a:t>
            </a:r>
          </a:p>
          <a:p>
            <a:pPr marL="285750" indent="-285750">
              <a:lnSpc>
                <a:spcPct val="150000"/>
              </a:lnSpc>
              <a:buFontTx/>
              <a:buChar char="•"/>
            </a:pPr>
            <a:endParaRPr lang="sv-SE" altLang="sv-SE" sz="1800" dirty="0" smtClean="0"/>
          </a:p>
          <a:p>
            <a:pPr marL="0" indent="0">
              <a:lnSpc>
                <a:spcPct val="90000"/>
              </a:lnSpc>
              <a:buNone/>
            </a:pPr>
            <a:endParaRPr lang="sv-SE" altLang="sv-SE" dirty="0"/>
          </a:p>
        </p:txBody>
      </p:sp>
    </p:spTree>
    <p:extLst>
      <p:ext uri="{BB962C8B-B14F-4D97-AF65-F5344CB8AC3E}">
        <p14:creationId xmlns:p14="http://schemas.microsoft.com/office/powerpoint/2010/main" val="455428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ctr"/>
            <a:r>
              <a:rPr lang="sv-SE" dirty="0" smtClean="0">
                <a:solidFill>
                  <a:schemeClr val="tx1"/>
                </a:solidFill>
              </a:rPr>
              <a:t>Kontakta oss gärna med dina frågor </a:t>
            </a:r>
            <a:br>
              <a:rPr lang="sv-SE" dirty="0" smtClean="0">
                <a:solidFill>
                  <a:schemeClr val="tx1"/>
                </a:solidFill>
              </a:rPr>
            </a:br>
            <a:r>
              <a:rPr lang="sv-SE" dirty="0" smtClean="0">
                <a:solidFill>
                  <a:schemeClr val="tx1"/>
                </a:solidFill>
              </a:rPr>
              <a:t>och funderingar:</a:t>
            </a:r>
            <a:endParaRPr lang="sv-SE" dirty="0">
              <a:solidFill>
                <a:schemeClr val="tx1"/>
              </a:solidFill>
            </a:endParaRPr>
          </a:p>
        </p:txBody>
      </p:sp>
      <p:sp>
        <p:nvSpPr>
          <p:cNvPr id="3" name="Platshållare för innehåll 2"/>
          <p:cNvSpPr>
            <a:spLocks noGrp="1"/>
          </p:cNvSpPr>
          <p:nvPr>
            <p:ph idx="1"/>
          </p:nvPr>
        </p:nvSpPr>
        <p:spPr>
          <a:xfrm>
            <a:off x="251520" y="1412776"/>
            <a:ext cx="3744416" cy="4248472"/>
          </a:xfrm>
          <a:solidFill>
            <a:srgbClr val="99FF66"/>
          </a:solidFill>
        </p:spPr>
        <p:txBody>
          <a:bodyPr numCol="1"/>
          <a:lstStyle/>
          <a:p>
            <a:pPr marL="0" indent="0">
              <a:buNone/>
            </a:pPr>
            <a:r>
              <a:rPr lang="sv-SE" sz="1800" dirty="0" smtClean="0"/>
              <a:t>Eriksskolan</a:t>
            </a:r>
          </a:p>
          <a:p>
            <a:pPr marL="0" indent="0">
              <a:buNone/>
            </a:pPr>
            <a:r>
              <a:rPr lang="sv-SE" sz="1800" dirty="0" smtClean="0"/>
              <a:t>Inger </a:t>
            </a:r>
            <a:r>
              <a:rPr lang="sv-SE" sz="1800" dirty="0" err="1" smtClean="0"/>
              <a:t>Holmudd</a:t>
            </a:r>
            <a:r>
              <a:rPr lang="sv-SE" sz="1800" dirty="0" smtClean="0"/>
              <a:t> exp.</a:t>
            </a:r>
          </a:p>
          <a:p>
            <a:pPr marL="0" indent="0">
              <a:buNone/>
            </a:pPr>
            <a:r>
              <a:rPr lang="sv-SE" sz="1800" dirty="0" smtClean="0">
                <a:hlinkClick r:id="rId3"/>
              </a:rPr>
              <a:t>inger.holmudd@uppsala.se</a:t>
            </a:r>
            <a:endParaRPr lang="sv-SE" sz="1800" dirty="0" smtClean="0"/>
          </a:p>
          <a:p>
            <a:pPr marL="0" indent="0">
              <a:buNone/>
            </a:pPr>
            <a:r>
              <a:rPr lang="sv-SE" sz="1800" dirty="0" smtClean="0"/>
              <a:t>018- 727 64 57</a:t>
            </a:r>
          </a:p>
          <a:p>
            <a:pPr marL="0" indent="0">
              <a:buNone/>
            </a:pPr>
            <a:endParaRPr lang="sv-SE" sz="1800" dirty="0" smtClean="0"/>
          </a:p>
          <a:p>
            <a:pPr marL="0" indent="0">
              <a:buNone/>
            </a:pPr>
            <a:r>
              <a:rPr lang="sv-SE" sz="1800" dirty="0" smtClean="0"/>
              <a:t>Ulrika Nissemark Rektor</a:t>
            </a:r>
            <a:r>
              <a:rPr lang="sv-SE" sz="1800" dirty="0"/>
              <a:t> </a:t>
            </a:r>
            <a:endParaRPr lang="sv-SE" sz="1800" dirty="0" smtClean="0"/>
          </a:p>
          <a:p>
            <a:pPr marL="0" indent="0">
              <a:buNone/>
            </a:pPr>
            <a:r>
              <a:rPr lang="sv-SE" sz="1800" dirty="0" smtClean="0">
                <a:hlinkClick r:id="rId4"/>
              </a:rPr>
              <a:t>ulrika.nissemark@uppsala.se</a:t>
            </a:r>
            <a:endParaRPr lang="sv-SE" sz="1800" dirty="0" smtClean="0"/>
          </a:p>
          <a:p>
            <a:pPr marL="0" indent="0">
              <a:buNone/>
            </a:pPr>
            <a:r>
              <a:rPr lang="sv-SE" sz="1800" dirty="0" smtClean="0"/>
              <a:t>018- 727 64 99</a:t>
            </a:r>
          </a:p>
          <a:p>
            <a:pPr marL="0" indent="0">
              <a:buNone/>
            </a:pPr>
            <a:endParaRPr lang="sv-SE" sz="1800" dirty="0" smtClean="0"/>
          </a:p>
          <a:p>
            <a:pPr marL="0" indent="0">
              <a:buNone/>
            </a:pPr>
            <a:r>
              <a:rPr lang="sv-SE" sz="1800" dirty="0" smtClean="0"/>
              <a:t>Antagningsenheten </a:t>
            </a:r>
            <a:endParaRPr lang="sv-SE" sz="1800" dirty="0"/>
          </a:p>
          <a:p>
            <a:pPr marL="0" indent="0">
              <a:buNone/>
            </a:pPr>
            <a:r>
              <a:rPr lang="sv-SE" sz="1800" dirty="0">
                <a:hlinkClick r:id="rId5"/>
              </a:rPr>
              <a:t>antagning.grundskola@uppsala.se</a:t>
            </a:r>
            <a:endParaRPr lang="sv-SE" sz="1800" dirty="0"/>
          </a:p>
          <a:p>
            <a:pPr marL="0" indent="0">
              <a:buNone/>
            </a:pPr>
            <a:r>
              <a:rPr lang="sv-SE" sz="1800" dirty="0"/>
              <a:t>018- 727 04 00</a:t>
            </a:r>
          </a:p>
          <a:p>
            <a:pPr marL="0" indent="0">
              <a:buNone/>
            </a:pPr>
            <a:endParaRPr lang="sv-SE" sz="1600" dirty="0" smtClean="0"/>
          </a:p>
        </p:txBody>
      </p:sp>
    </p:spTree>
    <p:extLst>
      <p:ext uri="{BB962C8B-B14F-4D97-AF65-F5344CB8AC3E}">
        <p14:creationId xmlns:p14="http://schemas.microsoft.com/office/powerpoint/2010/main" val="2218246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alpha val="79000"/>
          </a:srgbClr>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12440" y="1721024"/>
            <a:ext cx="4104456" cy="3744416"/>
          </a:xfrm>
        </p:spPr>
        <p:txBody>
          <a:bodyPr/>
          <a:lstStyle/>
          <a:p>
            <a:pPr>
              <a:lnSpc>
                <a:spcPct val="150000"/>
              </a:lnSpc>
              <a:buFont typeface="Wingdings" panose="05000000000000000000" pitchFamily="2" charset="2"/>
              <a:buChar char="v"/>
            </a:pPr>
            <a:r>
              <a:rPr lang="sv-SE" altLang="sv-SE" sz="2400" dirty="0" smtClean="0"/>
              <a:t>Eriksskolan </a:t>
            </a:r>
            <a:r>
              <a:rPr lang="sv-SE" altLang="sv-SE" sz="2400" dirty="0"/>
              <a:t>– </a:t>
            </a:r>
            <a:r>
              <a:rPr lang="sv-SE" altLang="sv-SE" sz="2400" dirty="0" smtClean="0"/>
              <a:t>organisation</a:t>
            </a:r>
          </a:p>
          <a:p>
            <a:pPr>
              <a:lnSpc>
                <a:spcPct val="150000"/>
              </a:lnSpc>
              <a:buFont typeface="Wingdings" panose="05000000000000000000" pitchFamily="2" charset="2"/>
              <a:buChar char="v"/>
            </a:pPr>
            <a:r>
              <a:rPr lang="sv-SE" altLang="sv-SE" sz="2400" dirty="0" smtClean="0"/>
              <a:t>Lokaler</a:t>
            </a:r>
            <a:endParaRPr lang="sv-SE" altLang="sv-SE" sz="2400" dirty="0"/>
          </a:p>
          <a:p>
            <a:pPr>
              <a:lnSpc>
                <a:spcPct val="150000"/>
              </a:lnSpc>
              <a:buFont typeface="Wingdings" panose="05000000000000000000" pitchFamily="2" charset="2"/>
              <a:buChar char="v"/>
            </a:pPr>
            <a:r>
              <a:rPr lang="sv-SE" altLang="sv-SE" sz="2400" dirty="0" smtClean="0"/>
              <a:t>Syfte med förskoleklass</a:t>
            </a:r>
            <a:endParaRPr lang="sv-SE" altLang="sv-SE" sz="2400" dirty="0"/>
          </a:p>
          <a:p>
            <a:pPr>
              <a:lnSpc>
                <a:spcPct val="150000"/>
              </a:lnSpc>
              <a:buFont typeface="Wingdings" panose="05000000000000000000" pitchFamily="2" charset="2"/>
              <a:buChar char="v"/>
            </a:pPr>
            <a:r>
              <a:rPr lang="sv-SE" altLang="sv-SE" sz="2400" dirty="0" smtClean="0"/>
              <a:t>Verksamheten</a:t>
            </a:r>
          </a:p>
          <a:p>
            <a:pPr>
              <a:lnSpc>
                <a:spcPct val="150000"/>
              </a:lnSpc>
              <a:buFont typeface="Wingdings" panose="05000000000000000000" pitchFamily="2" charset="2"/>
              <a:buChar char="v"/>
            </a:pPr>
            <a:r>
              <a:rPr lang="sv-SE" altLang="sv-SE" sz="2400" dirty="0" smtClean="0"/>
              <a:t>Skolvalet</a:t>
            </a:r>
            <a:endParaRPr lang="sv-SE" altLang="sv-SE" sz="2400" dirty="0"/>
          </a:p>
          <a:p>
            <a:pPr>
              <a:lnSpc>
                <a:spcPct val="150000"/>
              </a:lnSpc>
              <a:buFont typeface="Wingdings" panose="05000000000000000000" pitchFamily="2" charset="2"/>
              <a:buChar char="v"/>
            </a:pPr>
            <a:r>
              <a:rPr lang="sv-SE" altLang="sv-SE" sz="2400" dirty="0" smtClean="0"/>
              <a:t>Viktiga </a:t>
            </a:r>
            <a:r>
              <a:rPr lang="sv-SE" altLang="sv-SE" sz="2400" dirty="0" smtClean="0"/>
              <a:t>datum</a:t>
            </a:r>
            <a:endParaRPr lang="sv-SE" altLang="sv-SE" sz="2400" dirty="0"/>
          </a:p>
          <a:p>
            <a:pPr marL="0" indent="0">
              <a:lnSpc>
                <a:spcPct val="150000"/>
              </a:lnSpc>
              <a:buNone/>
            </a:pPr>
            <a:endParaRPr lang="sv-SE" altLang="sv-SE" sz="2800" dirty="0"/>
          </a:p>
          <a:p>
            <a:pPr marL="0" indent="0">
              <a:buNone/>
            </a:pPr>
            <a:endParaRPr lang="sv-SE" dirty="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6896" y="1556792"/>
            <a:ext cx="4496048" cy="3888432"/>
          </a:xfrm>
          <a:prstGeom prst="rect">
            <a:avLst/>
          </a:prstGeom>
        </p:spPr>
      </p:pic>
    </p:spTree>
    <p:extLst>
      <p:ext uri="{BB962C8B-B14F-4D97-AF65-F5344CB8AC3E}">
        <p14:creationId xmlns:p14="http://schemas.microsoft.com/office/powerpoint/2010/main" val="2099754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Eriksskolan</a:t>
            </a:r>
            <a:endParaRPr lang="sv-SE" dirty="0"/>
          </a:p>
        </p:txBody>
      </p:sp>
      <p:sp>
        <p:nvSpPr>
          <p:cNvPr id="3" name="Platshållare för innehåll 2"/>
          <p:cNvSpPr>
            <a:spLocks noGrp="1"/>
          </p:cNvSpPr>
          <p:nvPr>
            <p:ph idx="1"/>
          </p:nvPr>
        </p:nvSpPr>
        <p:spPr>
          <a:xfrm>
            <a:off x="4355976" y="1124744"/>
            <a:ext cx="4402832" cy="3996000"/>
          </a:xfrm>
        </p:spPr>
        <p:txBody>
          <a:bodyPr/>
          <a:lstStyle/>
          <a:p>
            <a:pPr>
              <a:lnSpc>
                <a:spcPct val="150000"/>
              </a:lnSpc>
            </a:pPr>
            <a:r>
              <a:rPr lang="sv-SE" dirty="0" smtClean="0"/>
              <a:t>Eriksskolan är en F-3 skola.</a:t>
            </a:r>
          </a:p>
          <a:p>
            <a:pPr>
              <a:lnSpc>
                <a:spcPct val="150000"/>
              </a:lnSpc>
            </a:pPr>
            <a:r>
              <a:rPr lang="sv-SE" dirty="0" smtClean="0"/>
              <a:t>Ca 320 </a:t>
            </a:r>
            <a:r>
              <a:rPr lang="sv-SE" dirty="0" smtClean="0"/>
              <a:t>elever.</a:t>
            </a:r>
          </a:p>
          <a:p>
            <a:pPr>
              <a:lnSpc>
                <a:spcPct val="150000"/>
              </a:lnSpc>
            </a:pPr>
            <a:r>
              <a:rPr lang="sv-SE" dirty="0" smtClean="0"/>
              <a:t>Olika byggnader, matsalen, Stora, Lilla och E-huset.</a:t>
            </a:r>
          </a:p>
          <a:p>
            <a:pPr>
              <a:lnSpc>
                <a:spcPct val="150000"/>
              </a:lnSpc>
            </a:pPr>
            <a:r>
              <a:rPr lang="sv-SE" dirty="0" smtClean="0"/>
              <a:t>Idrott, slöjd och musik i samarbete med Tiundaskolan.</a:t>
            </a:r>
          </a:p>
          <a:p>
            <a:pPr>
              <a:lnSpc>
                <a:spcPct val="150000"/>
              </a:lnSpc>
            </a:pPr>
            <a:r>
              <a:rPr lang="sv-SE" dirty="0" smtClean="0"/>
              <a:t>Fritids, öppning och stängning.</a:t>
            </a:r>
          </a:p>
          <a:p>
            <a:endParaRPr lang="sv-SE" dirty="0" smtClean="0"/>
          </a:p>
        </p:txBody>
      </p:sp>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268760"/>
            <a:ext cx="4032448" cy="4392488"/>
          </a:xfrm>
          <a:prstGeom prst="rect">
            <a:avLst/>
          </a:prstGeom>
        </p:spPr>
      </p:pic>
    </p:spTree>
    <p:extLst>
      <p:ext uri="{BB962C8B-B14F-4D97-AF65-F5344CB8AC3E}">
        <p14:creationId xmlns:p14="http://schemas.microsoft.com/office/powerpoint/2010/main" val="83024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67544" y="116632"/>
            <a:ext cx="8229600" cy="1143000"/>
          </a:xfrm>
        </p:spPr>
        <p:txBody>
          <a:bodyPr/>
          <a:lstStyle/>
          <a:p>
            <a:pPr algn="ctr"/>
            <a:r>
              <a:rPr lang="sv-SE" dirty="0" smtClean="0"/>
              <a:t>Syftet med f</a:t>
            </a:r>
            <a:r>
              <a:rPr lang="sv-SE" altLang="sv-SE" dirty="0" smtClean="0"/>
              <a:t>örskoleklass</a:t>
            </a:r>
            <a:r>
              <a:rPr lang="sv-SE" dirty="0" smtClean="0"/>
              <a:t> </a:t>
            </a:r>
            <a:endParaRPr lang="sv-SE" dirty="0"/>
          </a:p>
        </p:txBody>
      </p:sp>
      <p:sp>
        <p:nvSpPr>
          <p:cNvPr id="3" name="Platshållare för innehåll 2"/>
          <p:cNvSpPr>
            <a:spLocks noGrp="1"/>
          </p:cNvSpPr>
          <p:nvPr>
            <p:ph idx="1"/>
          </p:nvPr>
        </p:nvSpPr>
        <p:spPr>
          <a:xfrm>
            <a:off x="467544" y="980728"/>
            <a:ext cx="4392488" cy="4680520"/>
          </a:xfrm>
        </p:spPr>
        <p:txBody>
          <a:bodyPr>
            <a:normAutofit/>
          </a:bodyPr>
          <a:lstStyle/>
          <a:p>
            <a:r>
              <a:rPr lang="sv-SE" dirty="0" smtClean="0"/>
              <a:t>Att vara en bro mellan förskola och skola, hos oss får man mjukstarta skolan med arbetspass som varvas med fri lek. </a:t>
            </a:r>
          </a:p>
          <a:p>
            <a:pPr marL="0" indent="0">
              <a:buNone/>
            </a:pPr>
            <a:endParaRPr lang="sv-SE" dirty="0" smtClean="0"/>
          </a:p>
          <a:p>
            <a:r>
              <a:rPr lang="sv-SE" dirty="0" smtClean="0"/>
              <a:t>Vi arbetar mycket med att barngruppen ska få en fin dynamik med trygghet och glädje som självklara inslag. Att lära sig lyssna, visa hänsyn och att ta ansvar är andra viktiga mål för oss. </a:t>
            </a:r>
          </a:p>
          <a:p>
            <a:pPr marL="0" indent="0">
              <a:buNone/>
            </a:pPr>
            <a:endParaRPr lang="sv-SE"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1196752"/>
            <a:ext cx="4587052" cy="411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621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alpha val="80000"/>
          </a:srgbClr>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23528" y="260648"/>
            <a:ext cx="4896544" cy="5328592"/>
          </a:xfrm>
        </p:spPr>
        <p:txBody>
          <a:bodyPr>
            <a:normAutofit lnSpcReduction="10000"/>
          </a:bodyPr>
          <a:lstStyle/>
          <a:p>
            <a:r>
              <a:rPr lang="sv-SE" dirty="0" smtClean="0"/>
              <a:t>Vi vill att barnen ska förknippa skolan med glädje, nyfikenhet och lust att lära. De ska finnas plats för lek, arbete, samhörighet och möjlighet att utvecklas.</a:t>
            </a:r>
          </a:p>
          <a:p>
            <a:pPr marL="0" indent="0">
              <a:buNone/>
            </a:pPr>
            <a:endParaRPr lang="sv-SE" dirty="0" smtClean="0"/>
          </a:p>
          <a:p>
            <a:r>
              <a:rPr lang="sv-SE" dirty="0" smtClean="0"/>
              <a:t>Genom att gå ett år i förskoleklass vinner vi mycket på att barnen lär sig om skolans rutiner, tex matsituationen, idrott, raster m.m.</a:t>
            </a:r>
          </a:p>
          <a:p>
            <a:pPr marL="0" indent="0">
              <a:buNone/>
            </a:pPr>
            <a:endParaRPr lang="sv-SE" dirty="0" smtClean="0"/>
          </a:p>
          <a:p>
            <a:r>
              <a:rPr lang="sv-SE" dirty="0" smtClean="0"/>
              <a:t>Erövra grundläggande kunskaper i svenska, matematik, bild och naturkunskap för att känna sig väl förberedda inför årskurs 1.</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531743" y="1020984"/>
            <a:ext cx="5184577" cy="3663905"/>
          </a:xfrm>
          <a:prstGeom prst="rect">
            <a:avLst/>
          </a:prstGeom>
        </p:spPr>
      </p:pic>
    </p:spTree>
    <p:extLst>
      <p:ext uri="{BB962C8B-B14F-4D97-AF65-F5344CB8AC3E}">
        <p14:creationId xmlns:p14="http://schemas.microsoft.com/office/powerpoint/2010/main" val="725171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En vecka i förskoleklassen</a:t>
            </a:r>
            <a:endParaRPr lang="sv-SE" dirty="0"/>
          </a:p>
        </p:txBody>
      </p:sp>
      <p:sp>
        <p:nvSpPr>
          <p:cNvPr id="3" name="Platshållare för innehåll 2"/>
          <p:cNvSpPr>
            <a:spLocks noGrp="1"/>
          </p:cNvSpPr>
          <p:nvPr>
            <p:ph idx="1"/>
          </p:nvPr>
        </p:nvSpPr>
        <p:spPr>
          <a:xfrm>
            <a:off x="611560" y="1503008"/>
            <a:ext cx="8229600" cy="3996000"/>
          </a:xfrm>
        </p:spPr>
        <p:txBody>
          <a:bodyPr>
            <a:normAutofit fontScale="92500" lnSpcReduction="10000"/>
          </a:bodyPr>
          <a:lstStyle/>
          <a:p>
            <a:pPr>
              <a:lnSpc>
                <a:spcPct val="150000"/>
              </a:lnSpc>
            </a:pPr>
            <a:r>
              <a:rPr lang="sv-SE" dirty="0" smtClean="0"/>
              <a:t>Språk- Bornholms modellen</a:t>
            </a:r>
          </a:p>
          <a:p>
            <a:pPr>
              <a:lnSpc>
                <a:spcPct val="150000"/>
              </a:lnSpc>
            </a:pPr>
            <a:r>
              <a:rPr lang="sv-SE" dirty="0" smtClean="0"/>
              <a:t>Matematik- siffror, utematte</a:t>
            </a:r>
            <a:endParaRPr lang="sv-SE" dirty="0"/>
          </a:p>
          <a:p>
            <a:pPr>
              <a:lnSpc>
                <a:spcPct val="150000"/>
              </a:lnSpc>
            </a:pPr>
            <a:r>
              <a:rPr lang="sv-SE" dirty="0" smtClean="0"/>
              <a:t>Boken om mig själv</a:t>
            </a:r>
          </a:p>
          <a:p>
            <a:pPr>
              <a:lnSpc>
                <a:spcPct val="150000"/>
              </a:lnSpc>
            </a:pPr>
            <a:r>
              <a:rPr lang="sv-SE" dirty="0" smtClean="0"/>
              <a:t>Idrott</a:t>
            </a:r>
          </a:p>
          <a:p>
            <a:pPr>
              <a:lnSpc>
                <a:spcPct val="150000"/>
              </a:lnSpc>
            </a:pPr>
            <a:r>
              <a:rPr lang="sv-SE" dirty="0" smtClean="0"/>
              <a:t>Skogsutflykt </a:t>
            </a:r>
          </a:p>
          <a:p>
            <a:pPr>
              <a:lnSpc>
                <a:spcPct val="150000"/>
              </a:lnSpc>
            </a:pPr>
            <a:r>
              <a:rPr lang="sv-SE" dirty="0" smtClean="0"/>
              <a:t>Experimentverkstad</a:t>
            </a:r>
          </a:p>
          <a:p>
            <a:pPr>
              <a:lnSpc>
                <a:spcPct val="150000"/>
              </a:lnSpc>
            </a:pPr>
            <a:r>
              <a:rPr lang="sv-SE" dirty="0" smtClean="0"/>
              <a:t>Fri lek ute och inne</a:t>
            </a:r>
          </a:p>
          <a:p>
            <a:pPr>
              <a:lnSpc>
                <a:spcPct val="150000"/>
              </a:lnSpc>
            </a:pPr>
            <a:r>
              <a:rPr lang="sv-SE" dirty="0" smtClean="0"/>
              <a:t>Studiebesök </a:t>
            </a:r>
          </a:p>
          <a:p>
            <a:endParaRPr lang="sv-SE" dirty="0"/>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r="30479"/>
          <a:stretch/>
        </p:blipFill>
        <p:spPr>
          <a:xfrm>
            <a:off x="4572000" y="1340768"/>
            <a:ext cx="3559561" cy="4320480"/>
          </a:xfrm>
          <a:prstGeom prst="rect">
            <a:avLst/>
          </a:prstGeom>
        </p:spPr>
      </p:pic>
    </p:spTree>
    <p:extLst>
      <p:ext uri="{BB962C8B-B14F-4D97-AF65-F5344CB8AC3E}">
        <p14:creationId xmlns:p14="http://schemas.microsoft.com/office/powerpoint/2010/main" val="4144869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alpha val="80000"/>
          </a:srgbClr>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En dag i förskoleklassen</a:t>
            </a:r>
            <a:endParaRPr lang="sv-SE" dirty="0"/>
          </a:p>
        </p:txBody>
      </p:sp>
      <p:sp>
        <p:nvSpPr>
          <p:cNvPr id="3" name="Platshållare för innehåll 2"/>
          <p:cNvSpPr>
            <a:spLocks noGrp="1"/>
          </p:cNvSpPr>
          <p:nvPr>
            <p:ph idx="1"/>
          </p:nvPr>
        </p:nvSpPr>
        <p:spPr>
          <a:xfrm>
            <a:off x="467544" y="1340768"/>
            <a:ext cx="4392488" cy="3996000"/>
          </a:xfrm>
        </p:spPr>
        <p:txBody>
          <a:bodyPr>
            <a:normAutofit fontScale="85000" lnSpcReduction="20000"/>
          </a:bodyPr>
          <a:lstStyle/>
          <a:p>
            <a:pPr>
              <a:lnSpc>
                <a:spcPct val="150000"/>
              </a:lnSpc>
            </a:pPr>
            <a:r>
              <a:rPr lang="sv-SE" dirty="0" smtClean="0"/>
              <a:t>8.15 Skolan börjar</a:t>
            </a:r>
          </a:p>
          <a:p>
            <a:pPr>
              <a:lnSpc>
                <a:spcPct val="150000"/>
              </a:lnSpc>
            </a:pPr>
            <a:r>
              <a:rPr lang="sv-SE" dirty="0" smtClean="0"/>
              <a:t>Samling</a:t>
            </a:r>
          </a:p>
          <a:p>
            <a:pPr>
              <a:lnSpc>
                <a:spcPct val="150000"/>
              </a:lnSpc>
            </a:pPr>
            <a:r>
              <a:rPr lang="sv-SE" dirty="0" smtClean="0"/>
              <a:t>Arbetspass</a:t>
            </a:r>
          </a:p>
          <a:p>
            <a:pPr>
              <a:lnSpc>
                <a:spcPct val="150000"/>
              </a:lnSpc>
            </a:pPr>
            <a:r>
              <a:rPr lang="sv-SE" dirty="0" smtClean="0"/>
              <a:t>Rast</a:t>
            </a:r>
          </a:p>
          <a:p>
            <a:pPr>
              <a:lnSpc>
                <a:spcPct val="150000"/>
              </a:lnSpc>
            </a:pPr>
            <a:r>
              <a:rPr lang="sv-SE" dirty="0" smtClean="0"/>
              <a:t>Högläsning och frukt</a:t>
            </a:r>
          </a:p>
          <a:p>
            <a:pPr>
              <a:lnSpc>
                <a:spcPct val="150000"/>
              </a:lnSpc>
            </a:pPr>
            <a:r>
              <a:rPr lang="sv-SE" dirty="0" smtClean="0"/>
              <a:t>Arbetspass</a:t>
            </a:r>
          </a:p>
          <a:p>
            <a:pPr>
              <a:lnSpc>
                <a:spcPct val="150000"/>
              </a:lnSpc>
            </a:pPr>
            <a:r>
              <a:rPr lang="sv-SE" dirty="0" smtClean="0"/>
              <a:t>Lunch </a:t>
            </a:r>
          </a:p>
          <a:p>
            <a:pPr>
              <a:lnSpc>
                <a:spcPct val="150000"/>
              </a:lnSpc>
            </a:pPr>
            <a:r>
              <a:rPr lang="sv-SE" dirty="0" smtClean="0"/>
              <a:t>Arbetspass eller fri lek inne eller ute</a:t>
            </a:r>
          </a:p>
          <a:p>
            <a:pPr>
              <a:lnSpc>
                <a:spcPct val="150000"/>
              </a:lnSpc>
            </a:pPr>
            <a:r>
              <a:rPr lang="sv-SE" dirty="0" smtClean="0"/>
              <a:t>13.30 Fritids börjar</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038" y="1196752"/>
            <a:ext cx="3440945" cy="4680520"/>
          </a:xfrm>
          <a:prstGeom prst="rect">
            <a:avLst/>
          </a:prstGeom>
        </p:spPr>
      </p:pic>
    </p:spTree>
    <p:extLst>
      <p:ext uri="{BB962C8B-B14F-4D97-AF65-F5344CB8AC3E}">
        <p14:creationId xmlns:p14="http://schemas.microsoft.com/office/powerpoint/2010/main" val="748082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609" y="-383972"/>
            <a:ext cx="9473609" cy="8422185"/>
          </a:xfrm>
          <a:prstGeom prst="rect">
            <a:avLst/>
          </a:prstGeom>
        </p:spPr>
      </p:pic>
      <p:sp>
        <p:nvSpPr>
          <p:cNvPr id="9" name="Rektangel 8"/>
          <p:cNvSpPr/>
          <p:nvPr/>
        </p:nvSpPr>
        <p:spPr>
          <a:xfrm>
            <a:off x="1763688" y="44624"/>
            <a:ext cx="5179925" cy="923330"/>
          </a:xfrm>
          <a:prstGeom prst="rect">
            <a:avLst/>
          </a:prstGeom>
        </p:spPr>
        <p:txBody>
          <a:bodyPr wrap="square">
            <a:spAutoFit/>
          </a:bodyPr>
          <a:lstStyle/>
          <a:p>
            <a:r>
              <a:rPr lang="sv-SE" sz="5400" b="1" dirty="0" smtClean="0">
                <a:solidFill>
                  <a:schemeClr val="bg1"/>
                </a:solidFill>
                <a:latin typeface="Arial" panose="020B0604020202020204" pitchFamily="34" charset="0"/>
                <a:cs typeface="Arial" panose="020B0604020202020204" pitchFamily="34" charset="0"/>
              </a:rPr>
              <a:t>Skolval 2017</a:t>
            </a:r>
            <a:endParaRPr lang="sv-SE" sz="5400" b="1" dirty="0">
              <a:solidFill>
                <a:schemeClr val="bg1"/>
              </a:solidFill>
              <a:latin typeface="Arial" panose="020B0604020202020204" pitchFamily="34" charset="0"/>
              <a:cs typeface="Arial" panose="020B0604020202020204" pitchFamily="34" charset="0"/>
            </a:endParaRP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076" y="207150"/>
            <a:ext cx="712481" cy="1092798"/>
          </a:xfrm>
          <a:prstGeom prst="rect">
            <a:avLst/>
          </a:prstGeom>
        </p:spPr>
      </p:pic>
    </p:spTree>
    <p:extLst>
      <p:ext uri="{BB962C8B-B14F-4D97-AF65-F5344CB8AC3E}">
        <p14:creationId xmlns:p14="http://schemas.microsoft.com/office/powerpoint/2010/main" val="1837962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b="1" dirty="0" smtClean="0">
                <a:latin typeface="Arial" panose="020B0604020202020204" pitchFamily="34" charset="0"/>
                <a:cs typeface="Arial" panose="020B0604020202020204" pitchFamily="34" charset="0"/>
              </a:rPr>
              <a:t>Förbered dig inför skolvalet</a:t>
            </a:r>
            <a:endParaRPr lang="sv-SE" sz="4000" b="1" dirty="0">
              <a:latin typeface="Arial" panose="020B0604020202020204" pitchFamily="34" charset="0"/>
              <a:cs typeface="Arial" panose="020B0604020202020204" pitchFamily="34" charset="0"/>
            </a:endParaRPr>
          </a:p>
        </p:txBody>
      </p:sp>
      <p:sp>
        <p:nvSpPr>
          <p:cNvPr id="3" name="Platshållare för innehåll 2"/>
          <p:cNvSpPr>
            <a:spLocks noGrp="1"/>
          </p:cNvSpPr>
          <p:nvPr>
            <p:ph idx="1"/>
          </p:nvPr>
        </p:nvSpPr>
        <p:spPr/>
        <p:txBody>
          <a:bodyPr/>
          <a:lstStyle/>
          <a:p>
            <a:pPr marL="0" indent="0">
              <a:buNone/>
            </a:pPr>
            <a:r>
              <a:rPr lang="sv-SE" dirty="0" smtClean="0">
                <a:latin typeface="Arial" panose="020B0604020202020204" pitchFamily="34" charset="0"/>
                <a:cs typeface="Arial" panose="020B0604020202020204" pitchFamily="34" charset="0"/>
              </a:rPr>
              <a:t>Skolvalet sker 11–31 januari 2017. Du kan redan nu förbereda dig inför skolvalet genom att:</a:t>
            </a:r>
          </a:p>
          <a:p>
            <a:endParaRPr lang="sv-SE" dirty="0">
              <a:latin typeface="Arial" panose="020B0604020202020204" pitchFamily="34" charset="0"/>
              <a:cs typeface="Arial" panose="020B0604020202020204" pitchFamily="34" charset="0"/>
            </a:endParaRPr>
          </a:p>
          <a:p>
            <a:r>
              <a:rPr lang="sv-SE" dirty="0">
                <a:latin typeface="Arial" panose="020B0604020202020204" pitchFamily="34" charset="0"/>
                <a:cs typeface="Arial" panose="020B0604020202020204" pitchFamily="34" charset="0"/>
              </a:rPr>
              <a:t>L</a:t>
            </a:r>
            <a:r>
              <a:rPr lang="sv-SE" dirty="0" smtClean="0">
                <a:latin typeface="Arial" panose="020B0604020202020204" pitchFamily="34" charset="0"/>
                <a:cs typeface="Arial" panose="020B0604020202020204" pitchFamily="34" charset="0"/>
              </a:rPr>
              <a:t>äsa om skolvalet, urvalsprinciper och se filmen om skolvalet på </a:t>
            </a:r>
            <a:r>
              <a:rPr lang="sv-SE" b="1" dirty="0" smtClean="0">
                <a:latin typeface="Arial" panose="020B0604020202020204" pitchFamily="34" charset="0"/>
                <a:cs typeface="Arial" panose="020B0604020202020204" pitchFamily="34" charset="0"/>
                <a:hlinkClick r:id="rId2"/>
              </a:rPr>
              <a:t>www.uppsala.se/skolval</a:t>
            </a:r>
            <a:endParaRPr lang="sv-SE" b="1" dirty="0" smtClean="0">
              <a:latin typeface="Arial" panose="020B0604020202020204" pitchFamily="34" charset="0"/>
              <a:cs typeface="Arial" panose="020B0604020202020204" pitchFamily="34" charset="0"/>
            </a:endParaRPr>
          </a:p>
          <a:p>
            <a:r>
              <a:rPr lang="sv-SE" dirty="0" smtClean="0">
                <a:latin typeface="Arial" panose="020B0604020202020204" pitchFamily="34" charset="0"/>
                <a:cs typeface="Arial" panose="020B0604020202020204" pitchFamily="34" charset="0"/>
              </a:rPr>
              <a:t>Logga in i eBarnUngdom</a:t>
            </a:r>
            <a:r>
              <a:rPr lang="sv-SE" dirty="0">
                <a:latin typeface="Arial" panose="020B0604020202020204" pitchFamily="34" charset="0"/>
                <a:cs typeface="Arial" panose="020B0604020202020204" pitchFamily="34" charset="0"/>
              </a:rPr>
              <a:t> </a:t>
            </a:r>
            <a:r>
              <a:rPr lang="sv-SE" dirty="0" smtClean="0">
                <a:latin typeface="Arial" panose="020B0604020202020204" pitchFamily="34" charset="0"/>
                <a:cs typeface="Arial" panose="020B0604020202020204" pitchFamily="34" charset="0"/>
              </a:rPr>
              <a:t>och uppdatera dina kontaktuppgifter, e-postadress och telefonnummer. Om ni är två vårdnadshavare behöver båda kunna logga in. </a:t>
            </a:r>
          </a:p>
        </p:txBody>
      </p:sp>
      <p:sp>
        <p:nvSpPr>
          <p:cNvPr id="4" name="Platshållare för bildnummer 3"/>
          <p:cNvSpPr>
            <a:spLocks noGrp="1"/>
          </p:cNvSpPr>
          <p:nvPr>
            <p:ph type="sldNum" sz="quarter" idx="4294967295"/>
          </p:nvPr>
        </p:nvSpPr>
        <p:spPr>
          <a:xfrm>
            <a:off x="6457950" y="6356351"/>
            <a:ext cx="2057400" cy="365125"/>
          </a:xfrm>
          <a:prstGeom prst="rect">
            <a:avLst/>
          </a:prstGeom>
        </p:spPr>
        <p:txBody>
          <a:bodyPr/>
          <a:lstStyle/>
          <a:p>
            <a:fld id="{D02B33C2-54EE-4A44-9B78-6F01870CE737}" type="slidenum">
              <a:rPr lang="sv-SE" smtClean="0"/>
              <a:t>9</a:t>
            </a:fld>
            <a:endParaRPr lang="sv-SE"/>
          </a:p>
        </p:txBody>
      </p:sp>
    </p:spTree>
    <p:extLst>
      <p:ext uri="{BB962C8B-B14F-4D97-AF65-F5344CB8AC3E}">
        <p14:creationId xmlns:p14="http://schemas.microsoft.com/office/powerpoint/2010/main" val="3252786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ua_klk">
  <a:themeElements>
    <a:clrScheme name="_Uppsala">
      <a:dk1>
        <a:sysClr val="windowText" lastClr="000000"/>
      </a:dk1>
      <a:lt1>
        <a:sysClr val="window" lastClr="FFFFFF"/>
      </a:lt1>
      <a:dk2>
        <a:srgbClr val="006EB6"/>
      </a:dk2>
      <a:lt2>
        <a:srgbClr val="FFFFFF"/>
      </a:lt2>
      <a:accent1>
        <a:srgbClr val="FFB511"/>
      </a:accent1>
      <a:accent2>
        <a:srgbClr val="F15060"/>
      </a:accent2>
      <a:accent3>
        <a:srgbClr val="006EB6"/>
      </a:accent3>
      <a:accent4>
        <a:srgbClr val="169BA2"/>
      </a:accent4>
      <a:accent5>
        <a:srgbClr val="000000"/>
      </a:accent5>
      <a:accent6>
        <a:srgbClr val="808080"/>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377</TotalTime>
  <Words>542</Words>
  <Application>Microsoft Office PowerPoint</Application>
  <PresentationFormat>Bildspel på skärmen (4:3)</PresentationFormat>
  <Paragraphs>91</Paragraphs>
  <Slides>14</Slides>
  <Notes>1</Notes>
  <HiddenSlides>0</HiddenSlides>
  <MMClips>0</MMClips>
  <ScaleCrop>false</ScaleCrop>
  <HeadingPairs>
    <vt:vector size="4" baseType="variant">
      <vt:variant>
        <vt:lpstr>Tema</vt:lpstr>
      </vt:variant>
      <vt:variant>
        <vt:i4>1</vt:i4>
      </vt:variant>
      <vt:variant>
        <vt:lpstr>Bildrubriker</vt:lpstr>
      </vt:variant>
      <vt:variant>
        <vt:i4>14</vt:i4>
      </vt:variant>
    </vt:vector>
  </HeadingPairs>
  <TitlesOfParts>
    <vt:vector size="15" baseType="lpstr">
      <vt:lpstr>ua_klk</vt:lpstr>
      <vt:lpstr>Eriksskolan Mitt i naturen – Mitt i kulturen</vt:lpstr>
      <vt:lpstr>PowerPoint-presentation</vt:lpstr>
      <vt:lpstr>Eriksskolan</vt:lpstr>
      <vt:lpstr>Syftet med förskoleklass </vt:lpstr>
      <vt:lpstr>PowerPoint-presentation</vt:lpstr>
      <vt:lpstr>En vecka i förskoleklassen</vt:lpstr>
      <vt:lpstr>En dag i förskoleklassen</vt:lpstr>
      <vt:lpstr>PowerPoint-presentation</vt:lpstr>
      <vt:lpstr>Förbered dig inför skolvalet</vt:lpstr>
      <vt:lpstr>När skolvalet öppnar</vt:lpstr>
      <vt:lpstr>Behöver du hjälp med din ansökan?</vt:lpstr>
      <vt:lpstr>Frågor om skolvalet?</vt:lpstr>
      <vt:lpstr>Viktiga datum </vt:lpstr>
      <vt:lpstr>Kontakta oss gärna med dina frågor  och funderingar:</vt:lpstr>
    </vt:vector>
  </TitlesOfParts>
  <Company>Uppsala kommun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Svensson Stefan</dc:creator>
  <cp:lastModifiedBy>Nissemark Ulrika</cp:lastModifiedBy>
  <cp:revision>109</cp:revision>
  <cp:lastPrinted>2017-01-12T17:00:01Z</cp:lastPrinted>
  <dcterms:created xsi:type="dcterms:W3CDTF">2014-12-17T08:08:05Z</dcterms:created>
  <dcterms:modified xsi:type="dcterms:W3CDTF">2017-01-12T17:03:40Z</dcterms:modified>
</cp:coreProperties>
</file>